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9" r:id="rId2"/>
    <p:sldId id="315" r:id="rId3"/>
    <p:sldId id="297" r:id="rId4"/>
    <p:sldId id="318" r:id="rId5"/>
    <p:sldId id="326" r:id="rId6"/>
    <p:sldId id="321" r:id="rId7"/>
    <p:sldId id="303" r:id="rId8"/>
    <p:sldId id="323" r:id="rId9"/>
    <p:sldId id="311" r:id="rId10"/>
    <p:sldId id="310" r:id="rId11"/>
    <p:sldId id="327" r:id="rId12"/>
    <p:sldId id="312" r:id="rId13"/>
    <p:sldId id="324" r:id="rId14"/>
    <p:sldId id="305" r:id="rId15"/>
    <p:sldId id="306" r:id="rId16"/>
    <p:sldId id="308" r:id="rId17"/>
    <p:sldId id="313" r:id="rId18"/>
    <p:sldId id="32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D7FD"/>
    <a:srgbClr val="E0BAFC"/>
    <a:srgbClr val="C6FAFE"/>
    <a:srgbClr val="FCF9B6"/>
    <a:srgbClr val="FEDAFB"/>
    <a:srgbClr val="98F7F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64" autoAdjust="0"/>
    <p:restoredTop sz="86380" autoAdjust="0"/>
  </p:normalViewPr>
  <p:slideViewPr>
    <p:cSldViewPr>
      <p:cViewPr>
        <p:scale>
          <a:sx n="87" d="100"/>
          <a:sy n="87" d="100"/>
        </p:scale>
        <p:origin x="-2220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21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8ECE7-47B2-4FDF-8D17-80AD69CC50A4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D73DF-CDC1-47F1-B21E-FEFD0EB0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1918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D73DF-CDC1-47F1-B21E-FEFD0EB0645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2976" y="3143248"/>
            <a:ext cx="6643734" cy="248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3568" y="90872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88640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ln w="11430"/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дошкольное образовательное учреждение </a:t>
            </a:r>
          </a:p>
          <a:p>
            <a:pPr algn="ctr">
              <a:defRPr/>
            </a:pPr>
            <a:r>
              <a:rPr lang="ru-RU" dirty="0" smtClean="0">
                <a:ln w="11430"/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«Центр развития ребенка –детский сад №86 «Электроник»</a:t>
            </a:r>
          </a:p>
          <a:p>
            <a:pPr algn="ctr">
              <a:defRPr/>
            </a:pPr>
            <a:r>
              <a:rPr lang="ru-RU" dirty="0" smtClean="0">
                <a:ln w="11430"/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Набережные Челны.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5934670"/>
            <a:ext cx="1891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ru-RU" b="1" dirty="0" smtClean="0">
              <a:ln w="11430"/>
              <a:solidFill>
                <a:srgbClr val="7030A0"/>
              </a:solidFill>
              <a:latin typeface="Times New Roman" pitchFamily="18" charset="0"/>
            </a:endParaRPr>
          </a:p>
          <a:p>
            <a:pPr algn="r">
              <a:defRPr/>
            </a:pPr>
            <a:r>
              <a:rPr lang="ru-RU" b="1" dirty="0" smtClean="0">
                <a:ln w="11430"/>
                <a:solidFill>
                  <a:srgbClr val="7030A0"/>
                </a:solidFill>
                <a:latin typeface="Times New Roman" pitchFamily="18" charset="0"/>
              </a:rPr>
              <a:t>   </a:t>
            </a:r>
          </a:p>
          <a:p>
            <a:pPr algn="r">
              <a:defRPr/>
            </a:pPr>
            <a:endParaRPr lang="en-US" b="1" dirty="0" smtClean="0">
              <a:ln w="11430"/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6286520"/>
            <a:ext cx="752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11430"/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ln w="11430"/>
                <a:solidFill>
                  <a:srgbClr val="7030A0"/>
                </a:solidFill>
                <a:latin typeface="Times New Roman" pitchFamily="18" charset="0"/>
              </a:rPr>
              <a:t>20</a:t>
            </a:r>
            <a:r>
              <a:rPr lang="ru-RU" sz="1400" b="1" dirty="0" smtClean="0">
                <a:ln w="11430"/>
                <a:solidFill>
                  <a:srgbClr val="7030A0"/>
                </a:solidFill>
                <a:latin typeface="Times New Roman" pitchFamily="18" charset="0"/>
              </a:rPr>
              <a:t>22 г</a:t>
            </a:r>
            <a:r>
              <a:rPr lang="ru-RU" sz="1400" b="1" dirty="0" smtClean="0">
                <a:ln w="11430"/>
                <a:latin typeface="Times New Roman" pitchFamily="18" charset="0"/>
              </a:rPr>
              <a:t>.</a:t>
            </a:r>
            <a:endParaRPr lang="ru-RU" b="1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2844" y="1700808"/>
            <a:ext cx="90011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571472" y="928670"/>
            <a:ext cx="7618413" cy="521744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технологий   для развития связной речи детей старшего дошкольного возраста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 descr="https://sad9.ru/images/u/pages/skazki-tolstogo-ljva-nikolaevicha-tri-medvedya-cover-55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s://sad9.ru/images/u/pages/skazki-tolstogo-ljva-nikolaevicha-tri-medvedya-cover-55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5" name="Picture 7" descr="C:\Users\admin\Desktop\skazki-tolstogo-ljva-nikolaevicha-tri-medvedya-cover-557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3" y="142852"/>
            <a:ext cx="4525225" cy="3071834"/>
          </a:xfrm>
          <a:prstGeom prst="rect">
            <a:avLst/>
          </a:prstGeom>
          <a:noFill/>
        </p:spPr>
      </p:pic>
      <p:pic>
        <p:nvPicPr>
          <p:cNvPr id="12297" name="Picture 9" descr="https://img.yakaboo.ua/media/catalog/product/cache/1/image/234c7c011ba026e66d29567e1be1d1f7/i/m/img098_1_3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0596" y="357166"/>
            <a:ext cx="4143404" cy="6125321"/>
          </a:xfrm>
          <a:prstGeom prst="rect">
            <a:avLst/>
          </a:prstGeom>
          <a:noFill/>
        </p:spPr>
      </p:pic>
      <p:pic>
        <p:nvPicPr>
          <p:cNvPr id="12299" name="Picture 11" descr="https://ds03.infourok.ru/uploads/ex/080e/000042a5-105e9e64/img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3375397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s://avatars.mds.yandex.net/get-pdb/1239772/74cc9a31-178b-4293-b6df-9bcef6ac542f/s1200?webp=fals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5072066" cy="3727969"/>
          </a:xfrm>
          <a:prstGeom prst="rect">
            <a:avLst/>
          </a:prstGeom>
          <a:noFill/>
        </p:spPr>
      </p:pic>
      <p:pic>
        <p:nvPicPr>
          <p:cNvPr id="37894" name="Picture 6" descr="https://img.labirint.ru/rcimg/c990dc406215b21e85c18c898c3c16ee/1920x1080/comments_pic/1438/3_c6cfe6b2581272c3c1393fa94b7d0742_1411161841.jpg?141116186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643314"/>
            <a:ext cx="4586303" cy="3214686"/>
          </a:xfrm>
          <a:prstGeom prst="rect">
            <a:avLst/>
          </a:prstGeom>
          <a:noFill/>
        </p:spPr>
      </p:pic>
      <p:pic>
        <p:nvPicPr>
          <p:cNvPr id="37896" name="Picture 8" descr="https://img.labirint.ru/rcimg/7e3a924d75fc503f1db89ddc46e7f6a8/1920x1080/comments_pic/1420/2_aac46c567335eb477e5ef78a97b87648_1400215354.jpg?140021554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0" y="3643314"/>
            <a:ext cx="4572000" cy="3214686"/>
          </a:xfrm>
          <a:prstGeom prst="rect">
            <a:avLst/>
          </a:prstGeom>
          <a:noFill/>
        </p:spPr>
      </p:pic>
      <p:pic>
        <p:nvPicPr>
          <p:cNvPr id="37898" name="Picture 10" descr="https://ds05.infourok.ru/uploads/ex/058c/0009dd13-add7e6cf/img17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0628" y="0"/>
            <a:ext cx="4143372" cy="3615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«Экспериментирование с живой и неживой природой» 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об окружающем мире в опытно-экспериментальной деятельности;                                                                 - знакомство  со свойствами воды, воздуха, объектов  неживой и живой природы, оптическими явлениями в процессе исследовательской деятельности.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F:\Методобъеденение Стем технология\IMG_20180416_11153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4876" y="3536157"/>
            <a:ext cx="4429124" cy="3321843"/>
          </a:xfrm>
          <a:prstGeom prst="rect">
            <a:avLst/>
          </a:prstGeom>
          <a:noFill/>
        </p:spPr>
      </p:pic>
      <p:pic>
        <p:nvPicPr>
          <p:cNvPr id="10242" name="Picture 2" descr="F:\Методобъеденение Стем технология\IMG_20191217_16124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571876"/>
            <a:ext cx="4661677" cy="3286124"/>
          </a:xfrm>
          <a:prstGeom prst="rect">
            <a:avLst/>
          </a:prstGeom>
          <a:noFill/>
        </p:spPr>
      </p:pic>
      <p:pic>
        <p:nvPicPr>
          <p:cNvPr id="10245" name="Picture 5" descr="F:\Методобъеденение Стем технология\IMG_20191217_16253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76" y="0"/>
            <a:ext cx="4429124" cy="3500438"/>
          </a:xfrm>
          <a:prstGeom prst="rect">
            <a:avLst/>
          </a:prstGeom>
          <a:noFill/>
        </p:spPr>
      </p:pic>
      <p:pic>
        <p:nvPicPr>
          <p:cNvPr id="1026" name="Picture 2" descr="C:\Users\наталья\Desktop\IMG_283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4698938" cy="3524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«Мир головоломок» 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73371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 на развитие творческих и умственных способностей ребёнка через игры-головоломки;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ознакомлению с основами механики и первичными компонентами электроники, с понятием «алгоритм»;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проведению экспериментов с датчиками движения, расстояния, температуры и др.;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пониманию инструкции и применение ее в решении головоломок;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развивает элементы логического и наглядно-образного мышления, целостное зрительное восприятие, воображение, ориентировку в пространстве, познавательный интерес, произвольное внимание;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инициативность, самостоятельность, целеустремленность.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БДОУ №86\Desktop\Downloads\20220706_112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501122" cy="6214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«Мультстудия «Я творю мир» 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-Освоение ИКТ (информационно-коммуникационных технологий) и цифровых технологий;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-освоение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медийных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технологий;                                                              - организация продуктивной деятельности на основе синтеза художественного и технического творчества.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etsad272.ru/wp-content/uploads/2018/02/Slajd2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142852"/>
            <a:ext cx="4429124" cy="3286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://ds267.roovr.ru/netcat_files/userfiles/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844" y="3500438"/>
            <a:ext cx="4095778" cy="3214710"/>
          </a:xfrm>
          <a:prstGeom prst="rect">
            <a:avLst/>
          </a:prstGeom>
          <a:noFill/>
        </p:spPr>
      </p:pic>
      <p:pic>
        <p:nvPicPr>
          <p:cNvPr id="4102" name="Picture 6" descr="https://rodina31.ru/media/filer_public_thumbnails/filer_public/00/6a/006ad52a-5082-460a-9f57-648eece4edca/multstudiia.jpg__750x415_q90_crop-True_subject_location-512%2C288_subsampling-2_upscal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7686" y="3643314"/>
            <a:ext cx="4749334" cy="3071834"/>
          </a:xfrm>
          <a:prstGeom prst="rect">
            <a:avLst/>
          </a:prstGeom>
          <a:noFill/>
        </p:spPr>
      </p:pic>
      <p:pic>
        <p:nvPicPr>
          <p:cNvPr id="4106" name="Picture 10" descr="http://kolokolchik237.ru/uploads/posts/2019-10/thumbs/1571116078_stem_08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428628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692696"/>
            <a:ext cx="727280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STEM -ТЕХНОЛОГИЙ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Помогают выработать инженерные навыки.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Позволяют приобрести качества, необходимые для работы в команде.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Расширяют  словарный запас детей, развивают связную речь.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Обогащают  интеллектуальные впечатления и интересы детей , значительно повышается их речевая активность.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Способствуют наилучшей познавательной активности дошкольников.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8596" y="1142984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img00.deviantart.net/0813/i/2009/033/6/e/film_psd_by_naderbella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flipV="1">
            <a:off x="0" y="4714884"/>
            <a:ext cx="9144000" cy="928694"/>
          </a:xfrm>
          <a:prstGeom prst="rect">
            <a:avLst/>
          </a:prstGeom>
          <a:noFill/>
        </p:spPr>
      </p:pic>
      <p:pic>
        <p:nvPicPr>
          <p:cNvPr id="5" name="Picture 5" descr="https://www.proobraz27.ru/upload/iblock/eaa/%D0%BA%D0%B8%D0%BD%D0%BE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868" y="3643314"/>
            <a:ext cx="1807598" cy="138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56176" y="4365104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 словам Президента РФ В.В.Путина, инженерное образование в РФ нужно вывести на новый более высокий уровень.</a:t>
            </a:r>
            <a:br>
              <a:rPr lang="ru-RU" sz="3200" dirty="0" smtClean="0"/>
            </a:br>
            <a:r>
              <a:rPr lang="ru-RU" sz="3200" dirty="0" smtClean="0"/>
              <a:t>Министр образования и науки О.Ю.Васильева подчеркнула : «В целях повышения конкурентоспособности нашей страны требуется усиление технической подготовки кадров».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Cntv\2019-11-21-06-56-5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620688"/>
            <a:ext cx="8064896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864399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Интеграция образовательных модулей в 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STEM-ОБРАЗОВАНИИ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5536" y="1844824"/>
            <a:ext cx="8500552" cy="857256"/>
          </a:xfrm>
          <a:prstGeom prst="roundRect">
            <a:avLst/>
          </a:prstGeom>
          <a:solidFill>
            <a:srgbClr val="C6F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модуль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LEGO -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конструирование»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5536" y="3573016"/>
            <a:ext cx="8500552" cy="9361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 модуль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«Экспериментирование с живой и неживой природой»»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5536" y="2780928"/>
            <a:ext cx="8496944" cy="733284"/>
          </a:xfrm>
          <a:prstGeom prst="roundRect">
            <a:avLst/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 модуль 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«Математическое развитие»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4581127"/>
            <a:ext cx="8496944" cy="896771"/>
          </a:xfrm>
          <a:prstGeom prst="roundRect">
            <a:avLst/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 модуль 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«Мир головоломок»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5536" y="5589240"/>
            <a:ext cx="8496944" cy="1016496"/>
          </a:xfrm>
          <a:prstGeom prst="roundRect">
            <a:avLst/>
          </a:prstGeom>
          <a:solidFill>
            <a:srgbClr val="CEFE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модуль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Мультстудия «Я творю мир»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cf.ppt-online.org/files2/slide/i/iRYurQ96twjkBCoTPhycNM7OGL1dFEVIlsz3ZH/slide-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4929189" cy="3311796"/>
          </a:xfrm>
          <a:prstGeom prst="rect">
            <a:avLst/>
          </a:prstGeom>
          <a:noFill/>
        </p:spPr>
      </p:pic>
      <p:pic>
        <p:nvPicPr>
          <p:cNvPr id="18436" name="Picture 4" descr="https://avatars.mds.yandex.net/get-pdb/163339/0aa1648e-11ad-4d41-8ef6-f260262c429b/s120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16243" y="3354887"/>
            <a:ext cx="6227757" cy="3503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Методобъеденение Стем технология\IMG_20191217_16044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71934" y="142851"/>
            <a:ext cx="4714876" cy="3536157"/>
          </a:xfrm>
          <a:prstGeom prst="rect">
            <a:avLst/>
          </a:prstGeom>
          <a:noFill/>
        </p:spPr>
      </p:pic>
      <p:pic>
        <p:nvPicPr>
          <p:cNvPr id="1027" name="Picture 3" descr="F:\Методобъеденение Стем технология\IMG_20191217_1608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71934" y="3429000"/>
            <a:ext cx="4822028" cy="3403814"/>
          </a:xfrm>
          <a:prstGeom prst="rect">
            <a:avLst/>
          </a:prstGeom>
          <a:noFill/>
        </p:spPr>
      </p:pic>
      <p:pic>
        <p:nvPicPr>
          <p:cNvPr id="12" name="Picture 5" descr="https://static.tildacdn.com/tild3538-6335-4265-a264-363336326531/_J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7158" y="0"/>
            <a:ext cx="2786050" cy="2033153"/>
          </a:xfrm>
          <a:prstGeom prst="rect">
            <a:avLst/>
          </a:prstGeom>
          <a:noFill/>
        </p:spPr>
      </p:pic>
      <p:pic>
        <p:nvPicPr>
          <p:cNvPr id="1031" name="Picture 7" descr="http://psyhology.ug-light.ru/images/17b.jpg?crc=399408173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7158" y="1857364"/>
            <a:ext cx="2786050" cy="1857366"/>
          </a:xfrm>
          <a:prstGeom prst="rect">
            <a:avLst/>
          </a:prstGeom>
          <a:noFill/>
        </p:spPr>
      </p:pic>
      <p:pic>
        <p:nvPicPr>
          <p:cNvPr id="1032" name="Picture 8" descr="F:\Методобъеденение Стем технология\IMG_20191217_16193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3683191"/>
            <a:ext cx="3500430" cy="3174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«LEGO – конструирование»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  Способность к практическому и умственному экспериментированию, обобщение, речевому планированию и речевому комментированию процесса и результата собственной деятельности;                                                                                  - свободное владение родным языком (словарный состав, грамматический строй речи, фонетическая система, элементарные представления о семантической структуре);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 умение создавать новые образы, фантазировать, использовать аналогию.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F:\Методобъеденение Стем технология\IMG_20191217_1550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0"/>
            <a:ext cx="4667251" cy="3500438"/>
          </a:xfrm>
          <a:prstGeom prst="rect">
            <a:avLst/>
          </a:prstGeom>
          <a:noFill/>
        </p:spPr>
      </p:pic>
      <p:pic>
        <p:nvPicPr>
          <p:cNvPr id="14338" name="Picture 2" descr="F:\Методобъеденение Стем технология\IMG_20191217_15571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3482579"/>
            <a:ext cx="4500562" cy="3375421"/>
          </a:xfrm>
          <a:prstGeom prst="rect">
            <a:avLst/>
          </a:prstGeom>
          <a:noFill/>
        </p:spPr>
      </p:pic>
      <p:pic>
        <p:nvPicPr>
          <p:cNvPr id="14340" name="Picture 4" descr="https://i.pinimg.com/736x/06/a2/7e/06a27e186fdb03f4033525d1ea19c9c0--preschool-math-preschool-idea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28662" y="3643314"/>
            <a:ext cx="2000264" cy="3000396"/>
          </a:xfrm>
          <a:prstGeom prst="rect">
            <a:avLst/>
          </a:prstGeom>
          <a:noFill/>
        </p:spPr>
      </p:pic>
      <p:pic>
        <p:nvPicPr>
          <p:cNvPr id="14342" name="Picture 6" descr="https://img.labirint.ru/rcimg/e69f523cb7a57e6eea7e84defbb21019/1920x1080/comments_pic/1050/02labt0fc1292235101.jpg?129223510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643570" y="142852"/>
            <a:ext cx="2571768" cy="3229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20072" y="4221088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«Математическое развитие»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-Комплексное решение задач математического развития с учетом возрастных и индивидуальных особенностей детей по направлениям: величина, форма, пространство, время, количество и счет.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1425</TotalTime>
  <Words>410</Words>
  <Application>Microsoft Office PowerPoint</Application>
  <PresentationFormat>Экран (4:3)</PresentationFormat>
  <Paragraphs>45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По словам Президента РФ В.В.Путина, инженерное образование в РФ нужно вывести на новый более высокий уровень. Министр образования и науки О.Ю.Васильева подчеркнула : «В целях повышения конкурентоспособности нашей страны требуется усиление технической подготовки кадров».</vt:lpstr>
      <vt:lpstr>Слайд 3</vt:lpstr>
      <vt:lpstr>Слайд 4</vt:lpstr>
      <vt:lpstr>Слайд 5</vt:lpstr>
      <vt:lpstr>Слайд 6</vt:lpstr>
      <vt:lpstr>«LEGO – конструирование»</vt:lpstr>
      <vt:lpstr>Слайд 8</vt:lpstr>
      <vt:lpstr>«Математическое развитие»</vt:lpstr>
      <vt:lpstr>Слайд 10</vt:lpstr>
      <vt:lpstr>Слайд 11</vt:lpstr>
      <vt:lpstr>«Экспериментирование с живой и неживой природой» </vt:lpstr>
      <vt:lpstr>Слайд 13</vt:lpstr>
      <vt:lpstr>«Мир головоломок» </vt:lpstr>
      <vt:lpstr>Слайд 15</vt:lpstr>
      <vt:lpstr> «Мультстудия «Я творю мир» 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DC 2</dc:creator>
  <cp:lastModifiedBy>Пользователь Windows</cp:lastModifiedBy>
  <cp:revision>178</cp:revision>
  <dcterms:modified xsi:type="dcterms:W3CDTF">2022-07-06T08:05:08Z</dcterms:modified>
</cp:coreProperties>
</file>